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_rels/notesSlide9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4.png" ContentType="image/png"/>
  <Override PartName="/ppt/media/image1.gif" ContentType="image/gif"/>
  <Override PartName="/ppt/media/image27.png" ContentType="image/png"/>
  <Override PartName="/ppt/media/image3.png" ContentType="image/png"/>
  <Override PartName="/ppt/media/image26.png" ContentType="image/png"/>
  <Override PartName="/ppt/media/image2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5.png" ContentType="image/png"/>
  <Override PartName="/ppt/media/image10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0080625" cy="7559675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presProps" Target="presProps.xml"/>
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sldImg"/>
          </p:nvPr>
        </p:nvSpPr>
        <p:spPr>
          <a:xfrm>
            <a:off x="1106640" y="812520"/>
            <a:ext cx="534600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move the slide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7280" cy="4810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2000" spc="-1" strike="noStrike">
                <a:latin typeface="Arial"/>
              </a:rPr>
              <a:t>Click to edit the notes format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1400" spc="-1" strike="noStrike">
                <a:latin typeface="Times New Roman"/>
              </a:rPr>
              <a:t>&lt;header&gt;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pt-BR" sz="1400" spc="-1" strike="noStrike">
                <a:latin typeface="Times New Roman"/>
              </a:rPr>
              <a:t>&lt;date/time&gt;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&lt;footer&gt;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4AFEF13A-5724-4669-8D9A-1A62FE87A522}" type="slidenum">
              <a:rPr b="0" lang="pt-BR" sz="1400" spc="-1" strike="noStrike">
                <a:latin typeface="Times New Roman"/>
              </a:rPr>
              <a:t>&lt;number&gt;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040" cy="3601800"/>
          </a:xfrm>
          <a:prstGeom prst="rect">
            <a:avLst/>
          </a:prstGeom>
          <a:ln w="0">
            <a:noFill/>
          </a:ln>
        </p:spPr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240" cy="420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18" name="CustomShape 165"/>
          <p:cNvSpPr/>
          <p:nvPr/>
        </p:nvSpPr>
        <p:spPr>
          <a:xfrm>
            <a:off x="0" y="10155240"/>
            <a:ext cx="3270600" cy="53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45" name="CustomShape 136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48" name="CustomShape 142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51" name="CustomShape 148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54" name="CustomShape 154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21" name="CustomShape 92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24" name="CustomShape 97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27" name="CustomShape 102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30" name="CustomShape 107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33" name="CustomShape 112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36" name="CustomShape 118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39" name="CustomShape 124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0600" cy="3600360"/>
          </a:xfrm>
          <a:prstGeom prst="rect">
            <a:avLst/>
          </a:prstGeom>
          <a:ln w="0">
            <a:noFill/>
          </a:ln>
        </p:spPr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42" name="CustomShape 130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3150000"/>
            <a:ext cx="9714600" cy="1254600"/>
          </a:xfrm>
          <a:prstGeom prst="rect">
            <a:avLst/>
          </a:prstGeom>
          <a:solidFill>
            <a:srgbClr val="e74c3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edit the title text format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Click to edit the outline text format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Second Outline Level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Third Outline Level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Fourth Outline Level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Fifth Outline Level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Sixth Outline Level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Seventh Outline Level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180000"/>
            <a:ext cx="9714600" cy="12546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7560000" y="6840000"/>
            <a:ext cx="2514600" cy="5346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3"/>
          <p:cNvSpPr/>
          <p:nvPr/>
        </p:nvSpPr>
        <p:spPr>
          <a:xfrm>
            <a:off x="900000" y="6840000"/>
            <a:ext cx="6474600" cy="53460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4"/>
          <p:cNvSpPr/>
          <p:nvPr/>
        </p:nvSpPr>
        <p:spPr>
          <a:xfrm>
            <a:off x="180000" y="6840000"/>
            <a:ext cx="534600" cy="53460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edit the title text format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Click to edit the outline text format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Second Outline Level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Third Outline Level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Fourth Outline Level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Fifth Outline Level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Sixth Outline Level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Seventh Outline Level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0" y="3150000"/>
            <a:ext cx="9714600" cy="1254600"/>
          </a:xfrm>
          <a:prstGeom prst="rect">
            <a:avLst/>
          </a:prstGeom>
          <a:solidFill>
            <a:srgbClr val="e74c3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edit the title text format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Click to edit the outline text format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Second Outline Level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Third Outline Level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Fourth Outline Level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Fifth Outline Level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Sixth Outline Level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Seventh Outline Level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mailto:gustavo.hochuli@pucpr.br" TargetMode="External"/><Relationship Id="rId2" Type="http://schemas.openxmlformats.org/officeDocument/2006/relationships/hyperlink" Target="mailto:aghochuli@ppgia.pucpr.br" TargetMode="External"/><Relationship Id="rId3" Type="http://schemas.openxmlformats.org/officeDocument/2006/relationships/slideLayout" Target="../slideLayouts/slideLayout25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hyperlink" Target="https://github.com/andrehochuli/teaching/blob/main/Vis&#227;o%20Computacional/Aula%2006%20-%20Modelos%20de%20Segmenta&#231;&#227;o/Aula_06-pix2pix.ipynb" TargetMode="External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github.com/andrehochuli/teaching/blob/main/ComputerVision/Lecture%2012%20-%20Generative%20Adversarial%20Network%20(GAN)/Lecture_12-pix2pix.ipynb" TargetMode="External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gif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slideLayout" Target="../slideLayouts/slideLayout13.xml"/><Relationship Id="rId9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63"/>
          <p:cNvSpPr/>
          <p:nvPr/>
        </p:nvSpPr>
        <p:spPr>
          <a:xfrm>
            <a:off x="360000" y="3330000"/>
            <a:ext cx="9354600" cy="89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Redes Generativas Adversárias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27" name=""/>
          <p:cNvSpPr txBox="1"/>
          <p:nvPr/>
        </p:nvSpPr>
        <p:spPr>
          <a:xfrm>
            <a:off x="180000" y="4742640"/>
            <a:ext cx="4075920" cy="1377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pt-BR" sz="22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Prof. André Gustavo Hochuli</a:t>
            </a:r>
            <a:endParaRPr b="0" lang="pt-BR" sz="2200" spc="-1" strike="noStrike">
              <a:latin typeface="Arial"/>
            </a:endParaRPr>
          </a:p>
          <a:p>
            <a:endParaRPr b="0" lang="pt-BR" sz="2200" spc="-1" strike="noStrike">
              <a:latin typeface="Arial"/>
            </a:endParaRPr>
          </a:p>
          <a:p>
            <a:r>
              <a:rPr b="0" lang="pt-BR" sz="2200" spc="-1" strike="noStrike" u="sng">
                <a:solidFill>
                  <a:srgbClr val="0000ff"/>
                </a:solidFill>
                <a:uFillTx/>
                <a:latin typeface="Latin Modern Sans"/>
                <a:ea typeface="DejaVu Sans"/>
                <a:hlinkClick r:id="rId1"/>
              </a:rPr>
              <a:t>gustavo.hochuli@pucpr.br</a:t>
            </a:r>
            <a:endParaRPr b="0" lang="pt-BR" sz="2200" spc="-1" strike="noStrike">
              <a:latin typeface="Arial"/>
            </a:endParaRPr>
          </a:p>
          <a:p>
            <a:r>
              <a:rPr b="0" lang="pt-BR" sz="2200" spc="-1" strike="noStrike" u="sng">
                <a:solidFill>
                  <a:srgbClr val="0000ff"/>
                </a:solidFill>
                <a:uFillTx/>
                <a:latin typeface="Latin Modern Sans"/>
                <a:ea typeface="DejaVu Sans"/>
                <a:hlinkClick r:id="rId2"/>
              </a:rPr>
              <a:t>aghochuli@ppgia.pucpr.br</a:t>
            </a:r>
            <a:endParaRPr b="0" lang="pt-BR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3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Let’s Code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91" name="CustomShape 134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1371600" y="2514600"/>
            <a:ext cx="7676280" cy="3625200"/>
          </a:xfrm>
          <a:prstGeom prst="rect">
            <a:avLst/>
          </a:prstGeom>
          <a:ln w="0">
            <a:noFill/>
          </a:ln>
        </p:spPr>
      </p:pic>
      <p:sp>
        <p:nvSpPr>
          <p:cNvPr id="193" name="CustomShape 135"/>
          <p:cNvSpPr/>
          <p:nvPr/>
        </p:nvSpPr>
        <p:spPr>
          <a:xfrm>
            <a:off x="315000" y="173736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[LINK]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4" name="CustomShape 138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5" name="CustomShape 139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37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Pix2Pix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97" name="CustomShape 140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98" name="CustomShape 141"/>
          <p:cNvSpPr/>
          <p:nvPr/>
        </p:nvSpPr>
        <p:spPr>
          <a:xfrm>
            <a:off x="315000" y="173736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Transformação de Contexto (Image Translation)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99" name="" descr=""/>
          <p:cNvPicPr/>
          <p:nvPr/>
        </p:nvPicPr>
        <p:blipFill>
          <a:blip r:embed="rId1"/>
          <a:stretch/>
        </p:blipFill>
        <p:spPr>
          <a:xfrm>
            <a:off x="457200" y="2514600"/>
            <a:ext cx="8686800" cy="3198960"/>
          </a:xfrm>
          <a:prstGeom prst="rect">
            <a:avLst/>
          </a:prstGeom>
          <a:ln w="0">
            <a:noFill/>
          </a:ln>
        </p:spPr>
      </p:pic>
      <p:sp>
        <p:nvSpPr>
          <p:cNvPr id="200" name="CustomShape 144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1" name="CustomShape 145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43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Pix2Pix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03" name="CustomShape 146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204" name="CustomShape 147"/>
          <p:cNvSpPr/>
          <p:nvPr/>
        </p:nvSpPr>
        <p:spPr>
          <a:xfrm>
            <a:off x="315000" y="173736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Noto Sans CJK SC"/>
              </a:rPr>
              <a:t>Modelo Generativo: Arquitetura Encoder-Decoder (i.e U-Net)</a:t>
            </a:r>
            <a:endParaRPr b="0" lang="pt-BR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Base de Dados Pareada (Origem-&gt;Destino)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205" name="" descr=""/>
          <p:cNvPicPr/>
          <p:nvPr/>
        </p:nvPicPr>
        <p:blipFill>
          <a:blip r:embed="rId1"/>
          <a:stretch/>
        </p:blipFill>
        <p:spPr>
          <a:xfrm>
            <a:off x="2286000" y="2953440"/>
            <a:ext cx="5063400" cy="3445920"/>
          </a:xfrm>
          <a:prstGeom prst="rect">
            <a:avLst/>
          </a:prstGeom>
          <a:ln w="0">
            <a:noFill/>
          </a:ln>
        </p:spPr>
      </p:pic>
      <p:pic>
        <p:nvPicPr>
          <p:cNvPr id="206" name="" descr=""/>
          <p:cNvPicPr/>
          <p:nvPr/>
        </p:nvPicPr>
        <p:blipFill>
          <a:blip r:embed="rId2"/>
          <a:srcRect l="0" t="0" r="58021" b="0"/>
          <a:stretch/>
        </p:blipFill>
        <p:spPr>
          <a:xfrm>
            <a:off x="8458200" y="3185280"/>
            <a:ext cx="1106640" cy="1613880"/>
          </a:xfrm>
          <a:prstGeom prst="rect">
            <a:avLst/>
          </a:prstGeom>
          <a:ln w="0">
            <a:noFill/>
          </a:ln>
        </p:spPr>
      </p:pic>
      <p:sp>
        <p:nvSpPr>
          <p:cNvPr id="207" name="CustomShape 150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8" name="CustomShape 151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49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Let’s Code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10" name="CustomShape 152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211" name="CustomShape 153"/>
          <p:cNvSpPr/>
          <p:nvPr/>
        </p:nvSpPr>
        <p:spPr>
          <a:xfrm>
            <a:off x="315000" y="173736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1"/>
              </a:rPr>
              <a:t>LINK: Lecture_12-pix2pix.ipynb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2"/>
          <a:stretch/>
        </p:blipFill>
        <p:spPr>
          <a:xfrm>
            <a:off x="2286000" y="2953800"/>
            <a:ext cx="5063400" cy="3445920"/>
          </a:xfrm>
          <a:prstGeom prst="rect">
            <a:avLst/>
          </a:prstGeom>
          <a:ln w="0">
            <a:noFill/>
          </a:ln>
        </p:spPr>
      </p:pic>
      <p:sp>
        <p:nvSpPr>
          <p:cNvPr id="213" name="CustomShape 156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4" name="CustomShape 157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215" name="" descr=""/>
          <p:cNvPicPr/>
          <p:nvPr/>
        </p:nvPicPr>
        <p:blipFill>
          <a:blip r:embed="rId3"/>
          <a:srcRect l="0" t="0" r="58021" b="0"/>
          <a:stretch/>
        </p:blipFill>
        <p:spPr>
          <a:xfrm>
            <a:off x="8458560" y="3185280"/>
            <a:ext cx="1106640" cy="1613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88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Tópicos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29" name="CustomShape 91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DCGAN</a:t>
            </a:r>
            <a:endParaRPr b="0" lang="pt-BR" sz="20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PIX2PIX</a:t>
            </a:r>
            <a:endParaRPr b="0" lang="pt-BR" sz="20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Prática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30" name="CustomShape 94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1" name="CustomShape 95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93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Deep Fakes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33" name="CustomShape 96"/>
          <p:cNvSpPr/>
          <p:nvPr/>
        </p:nvSpPr>
        <p:spPr>
          <a:xfrm>
            <a:off x="427320" y="173952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000000"/>
                </a:solidFill>
                <a:latin typeface="Arial"/>
                <a:ea typeface="DejaVu Sans"/>
              </a:rPr>
              <a:t>Generalização: Dados Sintéticos gerados a partir do aprendizado da distribuição real do dado</a:t>
            </a:r>
            <a:endParaRPr b="0" lang="pt-BR" sz="16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000000"/>
                </a:solidFill>
                <a:latin typeface="Arial"/>
                <a:ea typeface="DejaVu Sans"/>
              </a:rPr>
              <a:t>Aplicações</a:t>
            </a:r>
            <a:endParaRPr b="0" lang="pt-BR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000000"/>
                </a:solidFill>
                <a:latin typeface="Arial"/>
                <a:ea typeface="DejaVu Sans"/>
              </a:rPr>
              <a:t>Filmes (Cenários Sintéticos)</a:t>
            </a:r>
            <a:endParaRPr b="0" lang="pt-BR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Fotografia (Estimação de Pose, Coloração Artificial, Redução de Ruído)</a:t>
            </a:r>
            <a:endParaRPr b="0" lang="pt-BR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000000"/>
                </a:solidFill>
                <a:latin typeface="Arial"/>
                <a:ea typeface="DejaVu Sans"/>
              </a:rPr>
              <a:t>Troca de Contexto (Zebra-&gt;Cavalo)</a:t>
            </a:r>
            <a:endParaRPr b="0" lang="pt-BR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000000"/>
                </a:solidFill>
                <a:latin typeface="Arial"/>
                <a:ea typeface="DejaVu Sans"/>
              </a:rPr>
              <a:t>………</a:t>
            </a:r>
            <a:r>
              <a:rPr b="0" lang="pt-BR" sz="16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pt-BR" sz="1600" spc="-1" strike="noStrike">
              <a:latin typeface="Arial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1"/>
          <a:stretch/>
        </p:blipFill>
        <p:spPr>
          <a:xfrm>
            <a:off x="5068800" y="3200400"/>
            <a:ext cx="3846240" cy="1599480"/>
          </a:xfrm>
          <a:prstGeom prst="rect">
            <a:avLst/>
          </a:prstGeom>
          <a:ln w="0">
            <a:noFill/>
          </a:ln>
        </p:spPr>
      </p:pic>
      <p:pic>
        <p:nvPicPr>
          <p:cNvPr id="135" name="" descr=""/>
          <p:cNvPicPr/>
          <p:nvPr/>
        </p:nvPicPr>
        <p:blipFill>
          <a:blip r:embed="rId2"/>
          <a:stretch/>
        </p:blipFill>
        <p:spPr>
          <a:xfrm>
            <a:off x="1134720" y="4114800"/>
            <a:ext cx="2751120" cy="2514240"/>
          </a:xfrm>
          <a:prstGeom prst="rect">
            <a:avLst/>
          </a:prstGeom>
          <a:ln w="0">
            <a:noFill/>
          </a:ln>
        </p:spPr>
      </p:pic>
      <p:pic>
        <p:nvPicPr>
          <p:cNvPr id="136" name="" descr=""/>
          <p:cNvPicPr/>
          <p:nvPr/>
        </p:nvPicPr>
        <p:blipFill>
          <a:blip r:embed="rId3"/>
          <a:stretch/>
        </p:blipFill>
        <p:spPr>
          <a:xfrm>
            <a:off x="5257800" y="4882320"/>
            <a:ext cx="3657240" cy="1746720"/>
          </a:xfrm>
          <a:prstGeom prst="rect">
            <a:avLst/>
          </a:prstGeom>
          <a:ln w="0">
            <a:noFill/>
          </a:ln>
        </p:spPr>
      </p:pic>
      <p:sp>
        <p:nvSpPr>
          <p:cNvPr id="137" name="CustomShape 99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8" name="CustomShape 100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98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Generative Adversarial Networks (GAN’s)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40" name="CustomShape 101"/>
          <p:cNvSpPr/>
          <p:nvPr/>
        </p:nvSpPr>
        <p:spPr>
          <a:xfrm>
            <a:off x="360000" y="1692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Gerador: Ruído → Data</a:t>
            </a:r>
            <a:endParaRPr b="0" lang="pt-BR" sz="18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Discriminador: Classificação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360000" y="2971800"/>
            <a:ext cx="7542360" cy="3561120"/>
          </a:xfrm>
          <a:prstGeom prst="rect">
            <a:avLst/>
          </a:prstGeom>
          <a:ln w="0">
            <a:noFill/>
          </a:ln>
        </p:spPr>
      </p:pic>
      <p:pic>
        <p:nvPicPr>
          <p:cNvPr id="142" name="" descr=""/>
          <p:cNvPicPr/>
          <p:nvPr/>
        </p:nvPicPr>
        <p:blipFill>
          <a:blip r:embed="rId2"/>
          <a:stretch/>
        </p:blipFill>
        <p:spPr>
          <a:xfrm>
            <a:off x="6071040" y="1720800"/>
            <a:ext cx="2842920" cy="182736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104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4" name="CustomShape 105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03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Modelo Generativo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46" name="CustomShape 106"/>
          <p:cNvSpPr/>
          <p:nvPr/>
        </p:nvSpPr>
        <p:spPr>
          <a:xfrm>
            <a:off x="315000" y="173736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Aprende a distribuição do dado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1"/>
          <a:stretch/>
        </p:blipFill>
        <p:spPr>
          <a:xfrm>
            <a:off x="2286000" y="4029480"/>
            <a:ext cx="6399360" cy="2381040"/>
          </a:xfrm>
          <a:prstGeom prst="rect">
            <a:avLst/>
          </a:prstGeom>
          <a:ln w="0">
            <a:noFill/>
          </a:ln>
        </p:spPr>
      </p:pic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5715000" y="1574280"/>
            <a:ext cx="3925080" cy="1853280"/>
          </a:xfrm>
          <a:prstGeom prst="rect">
            <a:avLst/>
          </a:prstGeom>
          <a:ln w="0">
            <a:noFill/>
          </a:ln>
        </p:spPr>
      </p:pic>
      <p:sp>
        <p:nvSpPr>
          <p:cNvPr id="149" name=""/>
          <p:cNvSpPr/>
          <p:nvPr/>
        </p:nvSpPr>
        <p:spPr>
          <a:xfrm>
            <a:off x="5715000" y="2286000"/>
            <a:ext cx="2055960" cy="114156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109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1" name="CustomShape 110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08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Modelo Generativo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53" name="CustomShape 111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54" name="" descr=""/>
          <p:cNvPicPr/>
          <p:nvPr/>
        </p:nvPicPr>
        <p:blipFill>
          <a:blip r:embed="rId1"/>
          <a:stretch/>
        </p:blipFill>
        <p:spPr>
          <a:xfrm>
            <a:off x="5715000" y="1574280"/>
            <a:ext cx="3925080" cy="1853280"/>
          </a:xfrm>
          <a:prstGeom prst="rect">
            <a:avLst/>
          </a:prstGeom>
          <a:ln w="0">
            <a:noFill/>
          </a:ln>
        </p:spPr>
      </p:pic>
      <p:sp>
        <p:nvSpPr>
          <p:cNvPr id="155" name=""/>
          <p:cNvSpPr/>
          <p:nvPr/>
        </p:nvSpPr>
        <p:spPr>
          <a:xfrm>
            <a:off x="457200" y="1828800"/>
            <a:ext cx="1976760" cy="1598760"/>
          </a:xfrm>
          <a:prstGeom prst="rect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Real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6" name=""/>
          <p:cNvSpPr/>
          <p:nvPr/>
        </p:nvSpPr>
        <p:spPr>
          <a:xfrm>
            <a:off x="2816640" y="1828800"/>
            <a:ext cx="1982520" cy="1598760"/>
          </a:xfrm>
          <a:prstGeom prst="rect">
            <a:avLst/>
          </a:pr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Fake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57" name="" descr=""/>
          <p:cNvPicPr/>
          <p:nvPr/>
        </p:nvPicPr>
        <p:blipFill>
          <a:blip r:embed="rId4"/>
          <a:stretch/>
        </p:blipFill>
        <p:spPr>
          <a:xfrm>
            <a:off x="577800" y="4307400"/>
            <a:ext cx="1946880" cy="1598760"/>
          </a:xfrm>
          <a:prstGeom prst="rect">
            <a:avLst/>
          </a:prstGeom>
          <a:ln w="0">
            <a:noFill/>
          </a:ln>
        </p:spPr>
      </p:pic>
      <p:pic>
        <p:nvPicPr>
          <p:cNvPr id="158" name="" descr=""/>
          <p:cNvPicPr/>
          <p:nvPr/>
        </p:nvPicPr>
        <p:blipFill>
          <a:blip r:embed="rId5"/>
          <a:stretch/>
        </p:blipFill>
        <p:spPr>
          <a:xfrm>
            <a:off x="2971800" y="4280400"/>
            <a:ext cx="2055960" cy="1670400"/>
          </a:xfrm>
          <a:prstGeom prst="rect">
            <a:avLst/>
          </a:prstGeom>
          <a:ln w="0">
            <a:noFill/>
          </a:ln>
        </p:spPr>
      </p:pic>
      <p:pic>
        <p:nvPicPr>
          <p:cNvPr id="159" name="" descr=""/>
          <p:cNvPicPr/>
          <p:nvPr/>
        </p:nvPicPr>
        <p:blipFill>
          <a:blip r:embed="rId6"/>
          <a:stretch/>
        </p:blipFill>
        <p:spPr>
          <a:xfrm>
            <a:off x="5414400" y="4273200"/>
            <a:ext cx="2055960" cy="1668960"/>
          </a:xfrm>
          <a:prstGeom prst="rect">
            <a:avLst/>
          </a:prstGeom>
          <a:ln w="0">
            <a:noFill/>
          </a:ln>
        </p:spPr>
      </p:pic>
      <p:pic>
        <p:nvPicPr>
          <p:cNvPr id="160" name="" descr=""/>
          <p:cNvPicPr/>
          <p:nvPr/>
        </p:nvPicPr>
        <p:blipFill>
          <a:blip r:embed="rId7"/>
          <a:stretch/>
        </p:blipFill>
        <p:spPr>
          <a:xfrm>
            <a:off x="7837920" y="4343400"/>
            <a:ext cx="1990440" cy="1628280"/>
          </a:xfrm>
          <a:prstGeom prst="rect">
            <a:avLst/>
          </a:prstGeom>
          <a:ln w="0">
            <a:noFill/>
          </a:ln>
        </p:spPr>
      </p:pic>
      <p:sp>
        <p:nvSpPr>
          <p:cNvPr id="161" name=""/>
          <p:cNvSpPr/>
          <p:nvPr/>
        </p:nvSpPr>
        <p:spPr>
          <a:xfrm>
            <a:off x="685800" y="6172200"/>
            <a:ext cx="9144000" cy="36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0" bIns="0" anchor="t" anchorCtr="1">
            <a:noAutofit/>
          </a:bodyPr>
          <a:p>
            <a:pPr algn="ctr"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Training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2" name=""/>
          <p:cNvSpPr/>
          <p:nvPr/>
        </p:nvSpPr>
        <p:spPr>
          <a:xfrm>
            <a:off x="5715000" y="2286000"/>
            <a:ext cx="2055960" cy="114156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114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4" name="CustomShape 115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13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Modelo Generativo Profundo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66" name="CustomShape 116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5715000" y="1574280"/>
            <a:ext cx="3925080" cy="1853280"/>
          </a:xfrm>
          <a:prstGeom prst="rect">
            <a:avLst/>
          </a:prstGeom>
          <a:ln w="0">
            <a:noFill/>
          </a:ln>
        </p:spPr>
      </p:pic>
      <p:pic>
        <p:nvPicPr>
          <p:cNvPr id="168" name="" descr=""/>
          <p:cNvPicPr/>
          <p:nvPr/>
        </p:nvPicPr>
        <p:blipFill>
          <a:blip r:embed="rId2"/>
          <a:stretch/>
        </p:blipFill>
        <p:spPr>
          <a:xfrm>
            <a:off x="457200" y="3200400"/>
            <a:ext cx="6706800" cy="3656160"/>
          </a:xfrm>
          <a:prstGeom prst="rect">
            <a:avLst/>
          </a:prstGeom>
          <a:ln w="0">
            <a:noFill/>
          </a:ln>
        </p:spPr>
      </p:pic>
      <p:sp>
        <p:nvSpPr>
          <p:cNvPr id="169" name=""/>
          <p:cNvSpPr/>
          <p:nvPr/>
        </p:nvSpPr>
        <p:spPr>
          <a:xfrm>
            <a:off x="5715000" y="2286000"/>
            <a:ext cx="2055960" cy="114156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CustomShape 117"/>
          <p:cNvSpPr/>
          <p:nvPr/>
        </p:nvSpPr>
        <p:spPr>
          <a:xfrm>
            <a:off x="315000" y="173736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Camadas Des-Convolucionais  (upsampling)</a:t>
            </a:r>
            <a:endParaRPr b="0" lang="pt-BR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Ruído → Imagens Sintéticas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71" name="CustomShape 120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2" name="CustomShape 121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19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Modelo Discriminante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74" name="CustomShape 122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75" name="" descr=""/>
          <p:cNvPicPr/>
          <p:nvPr/>
        </p:nvPicPr>
        <p:blipFill>
          <a:blip r:embed="rId1"/>
          <a:stretch/>
        </p:blipFill>
        <p:spPr>
          <a:xfrm>
            <a:off x="5715000" y="1574280"/>
            <a:ext cx="3925080" cy="1853280"/>
          </a:xfrm>
          <a:prstGeom prst="rect">
            <a:avLst/>
          </a:prstGeom>
          <a:ln w="0">
            <a:noFill/>
          </a:ln>
        </p:spPr>
      </p:pic>
      <p:sp>
        <p:nvSpPr>
          <p:cNvPr id="176" name=""/>
          <p:cNvSpPr/>
          <p:nvPr/>
        </p:nvSpPr>
        <p:spPr>
          <a:xfrm>
            <a:off x="7543800" y="1980000"/>
            <a:ext cx="2055960" cy="114156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77" name="" descr=""/>
          <p:cNvPicPr/>
          <p:nvPr/>
        </p:nvPicPr>
        <p:blipFill>
          <a:blip r:embed="rId2"/>
          <a:stretch/>
        </p:blipFill>
        <p:spPr>
          <a:xfrm>
            <a:off x="2057400" y="3429000"/>
            <a:ext cx="6540840" cy="3220560"/>
          </a:xfrm>
          <a:prstGeom prst="rect">
            <a:avLst/>
          </a:prstGeom>
          <a:ln w="0">
            <a:noFill/>
          </a:ln>
        </p:spPr>
      </p:pic>
      <p:sp>
        <p:nvSpPr>
          <p:cNvPr id="178" name="CustomShape 123"/>
          <p:cNvSpPr/>
          <p:nvPr/>
        </p:nvSpPr>
        <p:spPr>
          <a:xfrm>
            <a:off x="315000" y="173736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Classificação: Falso ou Real ?</a:t>
            </a:r>
            <a:endParaRPr b="0" lang="pt-BR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CNN 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79" name="CustomShape 126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0" name="CustomShape 127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25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Treinamento Adversário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82" name="CustomShape 128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83" name="" descr=""/>
          <p:cNvPicPr/>
          <p:nvPr/>
        </p:nvPicPr>
        <p:blipFill>
          <a:blip r:embed="rId1"/>
          <a:stretch/>
        </p:blipFill>
        <p:spPr>
          <a:xfrm>
            <a:off x="5715000" y="1574280"/>
            <a:ext cx="3925080" cy="1853280"/>
          </a:xfrm>
          <a:prstGeom prst="rect">
            <a:avLst/>
          </a:prstGeom>
          <a:ln w="0">
            <a:noFill/>
          </a:ln>
        </p:spPr>
      </p:pic>
      <p:sp>
        <p:nvSpPr>
          <p:cNvPr id="184" name="CustomShape 129"/>
          <p:cNvSpPr/>
          <p:nvPr/>
        </p:nvSpPr>
        <p:spPr>
          <a:xfrm>
            <a:off x="315000" y="173736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Erro Adversário (Min-Max)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5715000" y="1600200"/>
            <a:ext cx="3884760" cy="182736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86" name="" descr=""/>
          <p:cNvPicPr/>
          <p:nvPr/>
        </p:nvPicPr>
        <p:blipFill>
          <a:blip r:embed="rId2"/>
          <a:stretch/>
        </p:blipFill>
        <p:spPr>
          <a:xfrm>
            <a:off x="2514600" y="3566520"/>
            <a:ext cx="5804280" cy="3086640"/>
          </a:xfrm>
          <a:prstGeom prst="rect">
            <a:avLst/>
          </a:prstGeom>
          <a:ln w="0">
            <a:noFill/>
          </a:ln>
        </p:spPr>
      </p:pic>
      <p:pic>
        <p:nvPicPr>
          <p:cNvPr id="187" name="" descr=""/>
          <p:cNvPicPr/>
          <p:nvPr/>
        </p:nvPicPr>
        <p:blipFill>
          <a:blip r:embed="rId3"/>
          <a:stretch/>
        </p:blipFill>
        <p:spPr>
          <a:xfrm>
            <a:off x="360000" y="2288160"/>
            <a:ext cx="5167800" cy="455760"/>
          </a:xfrm>
          <a:prstGeom prst="rect">
            <a:avLst/>
          </a:prstGeom>
          <a:ln w="0">
            <a:noFill/>
          </a:ln>
        </p:spPr>
      </p:pic>
      <p:sp>
        <p:nvSpPr>
          <p:cNvPr id="188" name="CustomShape 132"/>
          <p:cNvSpPr/>
          <p:nvPr/>
        </p:nvSpPr>
        <p:spPr>
          <a:xfrm>
            <a:off x="897120" y="6886080"/>
            <a:ext cx="644184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Visão Computacional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9" name="CustomShape 133"/>
          <p:cNvSpPr/>
          <p:nvPr/>
        </p:nvSpPr>
        <p:spPr>
          <a:xfrm>
            <a:off x="7608600" y="6886080"/>
            <a:ext cx="2279880" cy="3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06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6671</TotalTime>
  <Application>LibreOffice/7.3.7.2$Linux_X86_64 LibreOffice_project/30$Build-2</Application>
  <AppVersion>15.0000</AppVersion>
  <Words>303</Words>
  <Paragraphs>131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2021-04-28T18:38:02Z</dcterms:created>
  <dc:creator/>
  <dc:description/>
  <dc:language>en-US</dc:language>
  <cp:lastModifiedBy/>
  <dcterms:modified xsi:type="dcterms:W3CDTF">2022-11-25T13:12:51Z</dcterms:modified>
  <cp:revision>158</cp:revision>
  <dc:subject/>
  <dc:title>Alizarin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KSOProductBuildVer">
    <vt:lpwstr>1033-11.1.0.10161</vt:lpwstr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14</vt:i4>
  </property>
  <property fmtid="{D5CDD505-2E9C-101B-9397-08002B2CF9AE}" pid="8" name="PresentationFormat">
    <vt:lpwstr>Personalizar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14</vt:i4>
  </property>
</Properties>
</file>